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9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eo.com/en/investors/" TargetMode="External"/><Relationship Id="rId2" Type="http://schemas.openxmlformats.org/officeDocument/2006/relationships/hyperlink" Target="https://www.ab-inbev.com/who-we-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r.cbrands.com/" TargetMode="External"/><Relationship Id="rId5" Type="http://schemas.openxmlformats.org/officeDocument/2006/relationships/hyperlink" Target="https://ir.molsoncoors.com/overview/default.aspx" TargetMode="External"/><Relationship Id="rId4" Type="http://schemas.openxmlformats.org/officeDocument/2006/relationships/hyperlink" Target="https://www.bostonbeer.com/investor-rela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.jazzpharma.com/" TargetMode="External"/><Relationship Id="rId2" Type="http://schemas.openxmlformats.org/officeDocument/2006/relationships/hyperlink" Target="https://villagefarms.com/inves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nopygrowth.com/investors/" TargetMode="External"/><Relationship Id="rId5" Type="http://schemas.openxmlformats.org/officeDocument/2006/relationships/hyperlink" Target="https://ir.tilray.com/" TargetMode="External"/><Relationship Id="rId4" Type="http://schemas.openxmlformats.org/officeDocument/2006/relationships/hyperlink" Target="https://ir.thecronosgroup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apple.co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investing/beta-know-risk/#:~:text=A stock that swings more,risk but also lower returns" TargetMode="External"/><Relationship Id="rId7" Type="http://schemas.openxmlformats.org/officeDocument/2006/relationships/hyperlink" Target="https://public.tableau.com/app/profile/ashishbidap/viz/CannabisMarketAnalysis-COMA-Dashboard/Dashboard1" TargetMode="External"/><Relationship Id="rId2" Type="http://schemas.openxmlformats.org/officeDocument/2006/relationships/hyperlink" Target="https://www.investopedia.com/terms/s/sharperatio.asp#toc-what-is-a-good-sharpe-rat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victor.d.pr./viz/shared/P8XMKYCX5" TargetMode="External"/><Relationship Id="rId5" Type="http://schemas.openxmlformats.org/officeDocument/2006/relationships/hyperlink" Target="https://www.investopedia.com/articles/investing/122215/spy-spdr-sp-500-trust-etf.asp" TargetMode="External"/><Relationship Id="rId4" Type="http://schemas.openxmlformats.org/officeDocument/2006/relationships/hyperlink" Target="https://www.investopedia.com/terms/c/cumulativereturn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xfrm>
            <a:off x="4359168" y="262640"/>
            <a:ext cx="3567191" cy="1332431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1260"/>
            </a:pPr>
            <a:br/>
            <a:r>
              <a:t>df_alc_data.hvplot(</a:t>
            </a:r>
            <a:br/>
            <a:r>
              <a:t>    xlabel = "Date",</a:t>
            </a:r>
            <a:br/>
            <a:r>
              <a:t>    ylabel = "Share Price",</a:t>
            </a:r>
            <a:br/>
            <a:r>
              <a:t>    label = "Alcohol Stocks - Closing Prices"</a:t>
            </a:r>
            <a:br/>
            <a:r>
              <a:t>)</a:t>
            </a:r>
            <a:endParaRPr sz="1440"/>
          </a:p>
        </p:txBody>
      </p:sp>
      <p:pic>
        <p:nvPicPr>
          <p:cNvPr id="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1360907"/>
            <a:ext cx="11415484" cy="487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Alcohol Stock Investor Relations Links</a:t>
            </a:r>
          </a:p>
        </p:txBody>
      </p:sp>
      <p:sp>
        <p:nvSpPr>
          <p:cNvPr id="12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BUD: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Anheuser-Busch</a:t>
            </a:r>
          </a:p>
          <a:p>
            <a:r>
              <a:t>DEO: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Diageo</a:t>
            </a:r>
          </a:p>
          <a:p>
            <a:r>
              <a:t>SAM: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The Boston Beer Company</a:t>
            </a:r>
          </a:p>
          <a:p>
            <a:r>
              <a:t>TAP: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Molson Coors Beverage Company</a:t>
            </a:r>
          </a:p>
          <a:p>
            <a:r>
              <a:t>STZ: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Constellation Brands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Cannabis Stock Investor Relations Links</a:t>
            </a:r>
          </a:p>
        </p:txBody>
      </p:sp>
      <p:sp>
        <p:nvSpPr>
          <p:cNvPr id="1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VFF: 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Village Farms International</a:t>
            </a:r>
          </a:p>
          <a:p>
            <a:r>
              <a:t>JAZZ: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Jazz Pharmaceuticals</a:t>
            </a:r>
          </a:p>
          <a:p>
            <a:r>
              <a:t>CRON: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The Cronos Group</a:t>
            </a:r>
          </a:p>
          <a:p>
            <a:r>
              <a:t>TRLY: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Tilray Brands</a:t>
            </a:r>
          </a:p>
          <a:p>
            <a:r>
              <a:t>CGC: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Canopy Growth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12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Python:  https://docs.python.org/3/</a:t>
            </a:r>
          </a:p>
          <a:p>
            <a:r>
              <a:t>Pandas:  https://pandas.pydata.org/pandas-docs/stable/</a:t>
            </a:r>
          </a:p>
          <a:p>
            <a:r>
              <a:t>HVPlot:  https://hvplot.holoviz.org/</a:t>
            </a:r>
          </a:p>
          <a:p>
            <a:r>
              <a:t>Pickle:  https://docs.python.org/3/library/pickle.html</a:t>
            </a:r>
          </a:p>
          <a:p>
            <a:r>
              <a:t>Alpaca Trade API:  https://alpaca.markets/docs/</a:t>
            </a:r>
          </a:p>
          <a:p>
            <a:r>
              <a:t>Matplotlib: 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https://matplotlib.org/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rink Up?…"/>
          <p:cNvSpPr txBox="1">
            <a:spLocks noGrp="1"/>
          </p:cNvSpPr>
          <p:nvPr>
            <p:ph type="ctrTitle"/>
          </p:nvPr>
        </p:nvSpPr>
        <p:spPr>
          <a:xfrm>
            <a:off x="712660" y="505039"/>
            <a:ext cx="9144001" cy="23876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algn="l">
              <a:lnSpc>
                <a:spcPct val="100000"/>
              </a:lnSpc>
              <a:defRPr sz="4500" b="1">
                <a:latin typeface="+mn-lt"/>
                <a:ea typeface="+mn-ea"/>
                <a:cs typeface="+mn-cs"/>
                <a:sym typeface="Calibri"/>
              </a:defRPr>
            </a:pPr>
            <a:r>
              <a:t>Drink Up?  </a:t>
            </a:r>
          </a:p>
          <a:p>
            <a:pPr algn="l">
              <a:lnSpc>
                <a:spcPct val="100000"/>
              </a:lnSpc>
              <a:defRPr sz="4500" b="1">
                <a:latin typeface="+mn-lt"/>
                <a:ea typeface="+mn-ea"/>
                <a:cs typeface="+mn-cs"/>
                <a:sym typeface="Calibri"/>
              </a:defRPr>
            </a:pPr>
            <a:r>
              <a:t>or </a:t>
            </a:r>
          </a:p>
          <a:p>
            <a:pPr algn="l">
              <a:lnSpc>
                <a:spcPct val="100000"/>
              </a:lnSpc>
              <a:defRPr sz="4500" b="1">
                <a:latin typeface="+mn-lt"/>
                <a:ea typeface="+mn-ea"/>
                <a:cs typeface="+mn-cs"/>
                <a:sym typeface="Calibri"/>
              </a:defRPr>
            </a:pPr>
            <a:r>
              <a:t>Up in SMOTE?</a:t>
            </a:r>
          </a:p>
        </p:txBody>
      </p:sp>
      <p:sp>
        <p:nvSpPr>
          <p:cNvPr id="131" name="Project 2:…"/>
          <p:cNvSpPr txBox="1">
            <a:spLocks noGrp="1"/>
          </p:cNvSpPr>
          <p:nvPr>
            <p:ph type="subTitle" sz="half" idx="1"/>
          </p:nvPr>
        </p:nvSpPr>
        <p:spPr>
          <a:xfrm>
            <a:off x="1636647" y="2843611"/>
            <a:ext cx="8918706" cy="2653953"/>
          </a:xfrm>
          <a:prstGeom prst="rect">
            <a:avLst/>
          </a:prstGeom>
        </p:spPr>
        <p:txBody>
          <a:bodyPr/>
          <a:lstStyle/>
          <a:p>
            <a:pPr defTabSz="649223">
              <a:spcBef>
                <a:spcPts val="700"/>
              </a:spcBef>
              <a:defRPr sz="2342"/>
            </a:pPr>
            <a:endParaRPr/>
          </a:p>
          <a:p>
            <a:pPr defTabSz="649223">
              <a:spcBef>
                <a:spcPts val="700"/>
              </a:spcBef>
              <a:defRPr sz="2840"/>
            </a:pPr>
            <a:r>
              <a:t>Project 2:</a:t>
            </a:r>
          </a:p>
          <a:p>
            <a:pPr defTabSz="649223">
              <a:spcBef>
                <a:spcPts val="700"/>
              </a:spcBef>
              <a:defRPr sz="2342"/>
            </a:pPr>
            <a:r>
              <a:t>Exploration of Various Machine Learning Models to Assist in the Analysis and Prediction of Alcohol and Cannabis Sector Equity Predictions</a:t>
            </a:r>
          </a:p>
          <a:p>
            <a:pPr defTabSz="649223">
              <a:spcBef>
                <a:spcPts val="700"/>
              </a:spcBef>
              <a:defRPr sz="2840"/>
            </a:pPr>
            <a:r>
              <a:t>Team:</a:t>
            </a:r>
          </a:p>
          <a:p>
            <a:pPr defTabSz="649223">
              <a:spcBef>
                <a:spcPts val="700"/>
              </a:spcBef>
              <a:defRPr sz="2342"/>
            </a:pPr>
            <a:r>
              <a:t>Karen Garcia, Michael Foley, Jason Raeppold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7" y="1982670"/>
            <a:ext cx="4681314" cy="468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67" y="2871723"/>
            <a:ext cx="4368379" cy="290320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“Using animals in experiments?…">
            <a:hlinkClick r:id="rId4"/>
          </p:cNvPr>
          <p:cNvSpPr txBox="1"/>
          <p:nvPr/>
        </p:nvSpPr>
        <p:spPr>
          <a:xfrm>
            <a:off x="723982" y="632424"/>
            <a:ext cx="1032607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600" b="1">
                <a:latin typeface="+mj-lt"/>
                <a:ea typeface="+mj-ea"/>
                <a:cs typeface="+mj-cs"/>
                <a:sym typeface="Helvetica"/>
              </a:defRPr>
            </a:pPr>
            <a:r>
              <a:t>“Using animals in experiments? </a:t>
            </a:r>
          </a:p>
          <a:p>
            <a:pPr algn="ctr" defTabSz="457200">
              <a:defRPr sz="1600" b="1">
                <a:latin typeface="+mj-lt"/>
                <a:ea typeface="+mj-ea"/>
                <a:cs typeface="+mj-cs"/>
                <a:sym typeface="Helvetica"/>
              </a:defRPr>
            </a:pPr>
            <a:r>
              <a:t>Normally we’d be against it.”</a:t>
            </a:r>
          </a:p>
          <a:p>
            <a:pPr algn="ctr" defTabSz="457200">
              <a:defRPr sz="11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algn="ctr" defTabSz="457200">
              <a:defRPr sz="900" b="1">
                <a:latin typeface="+mj-lt"/>
                <a:ea typeface="+mj-ea"/>
                <a:cs typeface="+mj-cs"/>
                <a:sym typeface="Helvetica"/>
              </a:defRPr>
            </a:pPr>
            <a:r>
              <a:t>(Harold, Theresa.  “What happens if you let a robot name your guinea pigs?”. June, 2017)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achine Learning:  Trading Algo"/>
          <p:cNvSpPr txBox="1">
            <a:spLocks noGrp="1"/>
          </p:cNvSpPr>
          <p:nvPr>
            <p:ph type="title"/>
          </p:nvPr>
        </p:nvSpPr>
        <p:spPr>
          <a:xfrm>
            <a:off x="1038397" y="35511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Machine Learning:  Trading Algo</a:t>
            </a:r>
          </a:p>
        </p:txBody>
      </p:sp>
      <p:sp>
        <p:nvSpPr>
          <p:cNvPr id="138" name="&gt; Create and Evaluate Long and Short Models…"/>
          <p:cNvSpPr txBox="1"/>
          <p:nvPr/>
        </p:nvSpPr>
        <p:spPr>
          <a:xfrm>
            <a:off x="1173190" y="2123191"/>
            <a:ext cx="8117677" cy="179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  <a:p>
            <a:r>
              <a:t>&gt; Create and Evaluate Long and Short Models </a:t>
            </a:r>
          </a:p>
          <a:p>
            <a:br/>
            <a:r>
              <a:t>&gt; Cannabis underperformed Alcohol Sector Stocks (and SP500), so the expectation was build long trading model for Alcohol and short trading model for Cannabis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>
            <a:spLocks noGrp="1"/>
          </p:cNvSpPr>
          <p:nvPr>
            <p:ph type="ctrTitle"/>
          </p:nvPr>
        </p:nvSpPr>
        <p:spPr>
          <a:xfrm>
            <a:off x="3225459" y="532127"/>
            <a:ext cx="5611583" cy="1109408"/>
          </a:xfrm>
          <a:prstGeom prst="rect">
            <a:avLst/>
          </a:prstGeom>
        </p:spPr>
        <p:txBody>
          <a:bodyPr/>
          <a:lstStyle/>
          <a:p>
            <a:pPr algn="l" defTabSz="731520">
              <a:defRPr sz="1120"/>
            </a:pPr>
            <a:r>
              <a:t>bench_cumulative_returns = (1 + bench_cann_alc).cumprod() - 1</a:t>
            </a:r>
          </a:p>
          <a:p>
            <a:pPr algn="l" defTabSz="731520">
              <a:defRPr sz="1120"/>
            </a:pPr>
            <a:r>
              <a:t>bench_cumulative_returns.hvplot(</a:t>
            </a:r>
          </a:p>
          <a:p>
            <a:pPr algn="l" defTabSz="731520">
              <a:defRPr sz="1120"/>
            </a:pPr>
            <a:r>
              <a:t>    ylabel = "Cumulative Returns",</a:t>
            </a:r>
          </a:p>
          <a:p>
            <a:pPr algn="l" defTabSz="731520">
              <a:defRPr sz="1120"/>
            </a:pPr>
            <a:r>
              <a:t>    xlabel = "Date",</a:t>
            </a:r>
          </a:p>
          <a:p>
            <a:pPr algn="l" defTabSz="731520">
              <a:defRPr sz="1120"/>
            </a:pPr>
            <a:r>
              <a:t>    label = "Cumulative Returns for Alcohol and Cannabis vs. S&amp;P 500"</a:t>
            </a:r>
          </a:p>
          <a:p>
            <a:pPr algn="l" defTabSz="731520">
              <a:defRPr sz="1120"/>
            </a:pPr>
            <a:r>
              <a:t>)</a:t>
            </a:r>
          </a:p>
        </p:txBody>
      </p:sp>
      <p:pic>
        <p:nvPicPr>
          <p:cNvPr id="14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622163"/>
            <a:ext cx="11676744" cy="4978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ong Algo:  BU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Long Algo:  BUD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6" y="1815000"/>
            <a:ext cx="10934701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raining Report:  BUD"/>
          <p:cNvSpPr txBox="1">
            <a:spLocks noGrp="1"/>
          </p:cNvSpPr>
          <p:nvPr>
            <p:ph type="title"/>
          </p:nvPr>
        </p:nvSpPr>
        <p:spPr>
          <a:xfrm>
            <a:off x="679459" y="50622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Training Report:  BUD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9" y="1949430"/>
            <a:ext cx="7213601" cy="359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UD - Testing Report"/>
          <p:cNvSpPr txBox="1">
            <a:spLocks noGrp="1"/>
          </p:cNvSpPr>
          <p:nvPr>
            <p:ph type="title"/>
          </p:nvPr>
        </p:nvSpPr>
        <p:spPr>
          <a:xfrm>
            <a:off x="838200" y="594416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BUD - Testing Report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86" y="2152999"/>
            <a:ext cx="6925366" cy="329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ctrTitle"/>
          </p:nvPr>
        </p:nvSpPr>
        <p:spPr>
          <a:xfrm>
            <a:off x="4238363" y="374151"/>
            <a:ext cx="3344167" cy="1109408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1386"/>
            </a:pPr>
            <a:r>
              <a:t>df_cann_data.hvplot(</a:t>
            </a:r>
          </a:p>
          <a:p>
            <a:pPr algn="l" defTabSz="905255">
              <a:defRPr sz="1386"/>
            </a:pPr>
            <a:r>
              <a:t>    xlabel = "Date",</a:t>
            </a:r>
          </a:p>
          <a:p>
            <a:pPr algn="l" defTabSz="905255">
              <a:defRPr sz="1386"/>
            </a:pPr>
            <a:r>
              <a:t>    ylabel = "Share Price",</a:t>
            </a:r>
          </a:p>
          <a:p>
            <a:pPr algn="l" defTabSz="905255">
              <a:defRPr sz="1386"/>
            </a:pPr>
            <a:r>
              <a:t>    label = "Cannabis Stocks - Closing Prices"</a:t>
            </a:r>
          </a:p>
          <a:p>
            <a:pPr algn="l" defTabSz="905255">
              <a:defRPr sz="1386"/>
            </a:pPr>
            <a:r>
              <a:t>)</a:t>
            </a:r>
          </a:p>
        </p:txBody>
      </p:sp>
      <p:pic>
        <p:nvPicPr>
          <p:cNvPr id="9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636678"/>
            <a:ext cx="11589657" cy="4948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ort Algo:  VFF"/>
          <p:cNvSpPr txBox="1">
            <a:spLocks noGrp="1"/>
          </p:cNvSpPr>
          <p:nvPr>
            <p:ph type="title"/>
          </p:nvPr>
        </p:nvSpPr>
        <p:spPr>
          <a:xfrm>
            <a:off x="838200" y="488589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Short Algo:  VFF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03" y="1719227"/>
            <a:ext cx="11112501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ining Report:  VFF"/>
          <p:cNvSpPr txBox="1">
            <a:spLocks noGrp="1"/>
          </p:cNvSpPr>
          <p:nvPr>
            <p:ph type="title"/>
          </p:nvPr>
        </p:nvSpPr>
        <p:spPr>
          <a:xfrm>
            <a:off x="838200" y="610638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Training Report:  VFF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7" y="2131641"/>
            <a:ext cx="70612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sting Report:  VFF"/>
          <p:cNvSpPr txBox="1">
            <a:spLocks noGrp="1"/>
          </p:cNvSpPr>
          <p:nvPr>
            <p:ph type="title"/>
          </p:nvPr>
        </p:nvSpPr>
        <p:spPr>
          <a:xfrm>
            <a:off x="838200" y="664967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Testing Report:  VFF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39" y="2249273"/>
            <a:ext cx="7200901" cy="359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indow Size:  2"/>
          <p:cNvSpPr txBox="1">
            <a:spLocks noGrp="1"/>
          </p:cNvSpPr>
          <p:nvPr>
            <p:ph type="title"/>
          </p:nvPr>
        </p:nvSpPr>
        <p:spPr>
          <a:xfrm>
            <a:off x="838200" y="612054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Window Size:  2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4" y="2583589"/>
            <a:ext cx="9999675" cy="2502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STM Model 1:  Compares Alcohol Stock Data to SP500- Parameters had to be adjusted continuously to produce a good model. Results were mostly underfit; however, I was able to get a slightly better model by reducing the window size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1208">
              <a:defRPr sz="2508"/>
            </a:pPr>
            <a:r>
              <a:rPr sz="3021"/>
              <a:t>LSTM Model 1:</a:t>
            </a:r>
            <a:r>
              <a:t>  Compares Alcohol Stock Data to SP500- Parameters had to be adjusted continuously to produce a good model. Results were mostly underfit; however, I was able to get a slightly better model by reducing the window size.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7" y="1570982"/>
            <a:ext cx="7454742" cy="519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indow Size 2:  Real vs Predic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Window Size 2:  Real vs Predicted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67" y="2054537"/>
            <a:ext cx="5461001" cy="408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indow Size: 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Window Size:  10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4" y="2347581"/>
            <a:ext cx="10778612" cy="2433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STM Model 2:  Compares Cannabis Stock Data to SP500- the model did perform well with a window size of 10 with slight adjustments to the parameter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21791">
              <a:defRPr sz="2992"/>
            </a:lvl1pPr>
          </a:lstStyle>
          <a:p>
            <a:r>
              <a:t>LSTM Model 2:  Compares Cannabis Stock Data to SP500- the model did perform well with a window size of 10 with slight adjustments to the parameters.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91" y="1533239"/>
            <a:ext cx="7129434" cy="4855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indow Size 10:  Real vs Predic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Window Size 10:  Real vs Predicted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75" y="1872592"/>
            <a:ext cx="6395136" cy="4657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andom Forest:  Regression"/>
          <p:cNvSpPr txBox="1">
            <a:spLocks noGrp="1"/>
          </p:cNvSpPr>
          <p:nvPr>
            <p:ph type="title"/>
          </p:nvPr>
        </p:nvSpPr>
        <p:spPr>
          <a:xfrm>
            <a:off x="838200" y="488589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Random Forest:  Regression</a:t>
            </a:r>
          </a:p>
        </p:txBody>
      </p:sp>
      <p:sp>
        <p:nvSpPr>
          <p:cNvPr id="180" name="rf_model = RandomForestRegressor(n_estimators=500, max_depth=5, max_features=4, random_state=42)…"/>
          <p:cNvSpPr txBox="1"/>
          <p:nvPr/>
        </p:nvSpPr>
        <p:spPr>
          <a:xfrm>
            <a:off x="832483" y="1775931"/>
            <a:ext cx="999790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rf_model = RandomForestRegressor(n_estimators=500, max_depth=5, max_features=4, random_state=42)</a:t>
            </a:r>
          </a:p>
          <a:p>
            <a:r>
              <a:t>rf_model.fit(X_train, y_train)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17" y="2874395"/>
            <a:ext cx="5631508" cy="3853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ctrTitle"/>
          </p:nvPr>
        </p:nvSpPr>
        <p:spPr>
          <a:xfrm>
            <a:off x="1357631" y="160420"/>
            <a:ext cx="9161386" cy="1109407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t>combined_returns = pd.concat([alc_portfolio_returns, cann_portfolio_returns],axis="columns", join= "inner")</a:t>
            </a:r>
          </a:p>
          <a:p>
            <a:pPr algn="l">
              <a:defRPr sz="1600"/>
            </a:pPr>
            <a:r>
              <a:t>combined_returns.columns= ["Alcohol Portfolio", "Cannabis Portfolio"]</a:t>
            </a:r>
          </a:p>
          <a:p>
            <a:pPr algn="l">
              <a:defRPr sz="1600"/>
            </a:pPr>
            <a:r>
              <a:t>combined_returns.dropna()</a:t>
            </a:r>
          </a:p>
        </p:txBody>
      </p:sp>
      <p:pic>
        <p:nvPicPr>
          <p:cNvPr id="10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375421"/>
            <a:ext cx="11502571" cy="4919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andom Forest Regression: 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Random Forest Regression:  Results</a:t>
            </a:r>
          </a:p>
        </p:txBody>
      </p:sp>
      <p:sp>
        <p:nvSpPr>
          <p:cNvPr id="184" name="Mean Absolute Error:  0.1321208757630471"/>
          <p:cNvSpPr txBox="1"/>
          <p:nvPr/>
        </p:nvSpPr>
        <p:spPr>
          <a:xfrm>
            <a:off x="843662" y="3290071"/>
            <a:ext cx="251264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Mean Absolute Error: </a:t>
            </a:r>
            <a:br/>
            <a:r>
              <a:t>0.1321208757630471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164" y="2222397"/>
            <a:ext cx="6117655" cy="434757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Mean Squared Error:…"/>
          <p:cNvSpPr txBox="1"/>
          <p:nvPr/>
        </p:nvSpPr>
        <p:spPr>
          <a:xfrm>
            <a:off x="548014" y="4269694"/>
            <a:ext cx="392716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Mean Squared Error: </a:t>
            </a:r>
          </a:p>
          <a:p>
            <a:pPr defTabSz="457200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457200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0.022890302550177075</a:t>
            </a:r>
          </a:p>
        </p:txBody>
      </p:sp>
      <p:sp>
        <p:nvSpPr>
          <p:cNvPr id="187" name="Root Mean Squared Error:…"/>
          <p:cNvSpPr txBox="1"/>
          <p:nvPr/>
        </p:nvSpPr>
        <p:spPr>
          <a:xfrm>
            <a:off x="695566" y="2121671"/>
            <a:ext cx="2808837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300">
                <a:latin typeface="+mj-lt"/>
                <a:ea typeface="+mj-ea"/>
                <a:cs typeface="+mj-cs"/>
                <a:sym typeface="Helvetica"/>
              </a:defRPr>
            </a:pPr>
            <a:r>
              <a:t>Root Mean Squared Error: </a:t>
            </a:r>
            <a:br/>
            <a:endParaRPr/>
          </a:p>
          <a:p>
            <a:pPr defTabSz="457200">
              <a:defRPr sz="1300">
                <a:latin typeface="+mj-lt"/>
                <a:ea typeface="+mj-ea"/>
                <a:cs typeface="+mj-cs"/>
                <a:sym typeface="Helvetica"/>
              </a:defRPr>
            </a:pPr>
            <a:r>
              <a:t>0.15129541483527212</a:t>
            </a:r>
          </a:p>
          <a:p>
            <a:pPr defTabSz="457200"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1300">
                <a:latin typeface="+mj-lt"/>
                <a:ea typeface="+mj-ea"/>
                <a:cs typeface="+mj-cs"/>
                <a:sym typeface="Helvetica"/>
              </a:defRPr>
            </a:pPr>
            <a:br/>
            <a:r>
              <a:t>\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Regression</a:t>
            </a:r>
          </a:p>
        </p:txBody>
      </p:sp>
      <p:sp>
        <p:nvSpPr>
          <p:cNvPr id="190" name="jr_model = LinearRegression()…"/>
          <p:cNvSpPr txBox="1"/>
          <p:nvPr/>
        </p:nvSpPr>
        <p:spPr>
          <a:xfrm>
            <a:off x="3015551" y="1505178"/>
            <a:ext cx="424313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200"/>
              </a:lnSpc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jr_model = LinearRegression()</a:t>
            </a:r>
          </a:p>
          <a:p>
            <a:pPr defTabSz="457200">
              <a:lnSpc>
                <a:spcPts val="3200"/>
              </a:lnSpc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jr_model.fit(X_train, y_train)</a:t>
            </a:r>
          </a:p>
          <a:p>
            <a:pPr defTabSz="457200">
              <a:lnSpc>
                <a:spcPts val="3200"/>
              </a:lnSpc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predictions = jr_model.predict(X_test)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57" y="2353698"/>
            <a:ext cx="6241126" cy="434382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oot Mean Squared Error: 13.170028591642202"/>
          <p:cNvSpPr txBox="1"/>
          <p:nvPr/>
        </p:nvSpPr>
        <p:spPr>
          <a:xfrm>
            <a:off x="173291" y="2394851"/>
            <a:ext cx="40495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Root Mean Squared Error: 13.170028591642202</a:t>
            </a:r>
          </a:p>
        </p:txBody>
      </p:sp>
      <p:sp>
        <p:nvSpPr>
          <p:cNvPr id="193" name="Mean Absolute Error: 10.42933799958384"/>
          <p:cNvSpPr txBox="1"/>
          <p:nvPr/>
        </p:nvSpPr>
        <p:spPr>
          <a:xfrm>
            <a:off x="402672" y="3065088"/>
            <a:ext cx="359073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Mean Absolute Error: 10.42933799958384</a:t>
            </a:r>
          </a:p>
        </p:txBody>
      </p:sp>
      <p:sp>
        <p:nvSpPr>
          <p:cNvPr id="194" name="Mean Squared Error: 173.4496531046731"/>
          <p:cNvSpPr txBox="1"/>
          <p:nvPr/>
        </p:nvSpPr>
        <p:spPr>
          <a:xfrm>
            <a:off x="258068" y="4162168"/>
            <a:ext cx="378188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3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Mean Squared Error: 173.4496531046731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oject 2 - Sco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2 - Scope</a:t>
            </a:r>
          </a:p>
        </p:txBody>
      </p:sp>
      <p:sp>
        <p:nvSpPr>
          <p:cNvPr id="197" name="Project 1…"/>
          <p:cNvSpPr txBox="1">
            <a:spLocks noGrp="1"/>
          </p:cNvSpPr>
          <p:nvPr>
            <p:ph type="body" sz="quarter" idx="1"/>
          </p:nvPr>
        </p:nvSpPr>
        <p:spPr>
          <a:xfrm>
            <a:off x="822150" y="1839903"/>
            <a:ext cx="5157788" cy="1654889"/>
          </a:xfrm>
          <a:prstGeom prst="rect">
            <a:avLst/>
          </a:prstGeom>
        </p:spPr>
        <p:txBody>
          <a:bodyPr/>
          <a:lstStyle/>
          <a:p>
            <a:pPr defTabSz="539495">
              <a:spcBef>
                <a:spcPts val="500"/>
              </a:spcBef>
              <a:defRPr sz="2714"/>
            </a:pPr>
            <a:r>
              <a:t>Project 1</a:t>
            </a:r>
          </a:p>
          <a:p>
            <a:pPr defTabSz="539495">
              <a:spcBef>
                <a:spcPts val="500"/>
              </a:spcBef>
              <a:defRPr sz="2241"/>
            </a:pPr>
            <a:r>
              <a:rPr sz="1416"/>
              <a:t>&gt; Financial Analysis</a:t>
            </a:r>
            <a:br>
              <a:rPr sz="1416"/>
            </a:br>
            <a:r>
              <a:rPr sz="1416"/>
              <a:t>&gt; Ratios and Rolling Averages</a:t>
            </a:r>
          </a:p>
          <a:p>
            <a:pPr defTabSz="539495">
              <a:spcBef>
                <a:spcPts val="500"/>
              </a:spcBef>
              <a:defRPr sz="2241"/>
            </a:pPr>
            <a:r>
              <a:rPr sz="1710"/>
              <a:t>&gt; Comparative Portfolio Analysis</a:t>
            </a:r>
          </a:p>
          <a:p>
            <a:pPr defTabSz="539495">
              <a:spcBef>
                <a:spcPts val="500"/>
              </a:spcBef>
              <a:defRPr sz="2241"/>
            </a:pPr>
            <a:r>
              <a:rPr sz="1710"/>
              <a:t>&gt;</a:t>
            </a:r>
            <a:r>
              <a:t>Risk vs Reward Focus </a:t>
            </a:r>
          </a:p>
        </p:txBody>
      </p:sp>
      <p:sp>
        <p:nvSpPr>
          <p:cNvPr id="198" name="Text Placeholder 4"/>
          <p:cNvSpPr>
            <a:spLocks noGrp="1"/>
          </p:cNvSpPr>
          <p:nvPr>
            <p:ph type="body" idx="21"/>
          </p:nvPr>
        </p:nvSpPr>
        <p:spPr>
          <a:xfrm>
            <a:off x="4706744" y="3411529"/>
            <a:ext cx="7029649" cy="22452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defTabSz="896111">
              <a:spcBef>
                <a:spcPts val="900"/>
              </a:spcBef>
              <a:buSzTx/>
              <a:buFontTx/>
              <a:buNone/>
              <a:defRPr sz="2352" b="1"/>
            </a:pPr>
            <a:r>
              <a:t>Project 2</a:t>
            </a:r>
          </a:p>
          <a:p>
            <a:pPr marL="0" indent="0" defTabSz="896111">
              <a:spcBef>
                <a:spcPts val="900"/>
              </a:spcBef>
              <a:buSzTx/>
              <a:buFontTx/>
              <a:buNone/>
              <a:defRPr sz="2352" b="1"/>
            </a:pPr>
            <a:r>
              <a:t>&gt; Machine Learning</a:t>
            </a:r>
          </a:p>
          <a:p>
            <a:pPr marL="0" indent="0" defTabSz="896111">
              <a:spcBef>
                <a:spcPts val="900"/>
              </a:spcBef>
              <a:buSzTx/>
              <a:buFontTx/>
              <a:buNone/>
              <a:defRPr sz="2352" b="1"/>
            </a:pPr>
            <a:r>
              <a:t>&gt; Multiple Models</a:t>
            </a:r>
            <a:br/>
            <a:r>
              <a:t>&gt; Scalable and Tunable </a:t>
            </a:r>
            <a:br/>
            <a:r>
              <a:t>&gt; Better Understand Risk vis a vis Sharpe Ratio Volatility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br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Libraries</a:t>
            </a:r>
          </a:p>
        </p:txBody>
      </p:sp>
      <p:sp>
        <p:nvSpPr>
          <p:cNvPr id="201" name="Tensorflow KerasTensorflow KerasYfinance…"/>
          <p:cNvSpPr txBox="1">
            <a:spLocks noGrp="1"/>
          </p:cNvSpPr>
          <p:nvPr>
            <p:ph type="body" idx="1"/>
          </p:nvPr>
        </p:nvSpPr>
        <p:spPr>
          <a:xfrm>
            <a:off x="827939" y="1681163"/>
            <a:ext cx="10536122" cy="42897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 lim="800000"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endParaRPr/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Tensorflow</a:t>
            </a:r>
            <a:br/>
            <a:r>
              <a:t>KerasTensorflow</a:t>
            </a:r>
            <a:br/>
            <a:r>
              <a:t>KerasYfinance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Talib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Numpy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Pandas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Matplotlib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Sklearn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Seaborn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Math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r>
              <a:t>Yfinance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ctrTitle"/>
          </p:nvPr>
        </p:nvSpPr>
        <p:spPr>
          <a:xfrm>
            <a:off x="1933776" y="2444"/>
            <a:ext cx="7813949" cy="1109407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t>sharpe_ratio = (cumulative_returns.mean() * 252) / (cumulative_returns.std() *np.sqrt(252))</a:t>
            </a:r>
          </a:p>
          <a:p>
            <a:pPr algn="l">
              <a:defRPr sz="1600"/>
            </a:pPr>
            <a:r>
              <a:t>sharpe_ratio</a:t>
            </a:r>
          </a:p>
        </p:txBody>
      </p:sp>
      <p:pic>
        <p:nvPicPr>
          <p:cNvPr id="1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20563"/>
            <a:ext cx="11132457" cy="474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ctrTitle"/>
          </p:nvPr>
        </p:nvSpPr>
        <p:spPr>
          <a:xfrm>
            <a:off x="1301874" y="179005"/>
            <a:ext cx="9811875" cy="1109407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t>TITLE HEREcov1 = bench_cann_alc["Alcohol Portfolio"].rolling(window=21).cov(bench_cann_alc["S&amp;P 500 Portfolio"])</a:t>
            </a:r>
          </a:p>
          <a:p>
            <a:pPr algn="l">
              <a:defRPr sz="1600"/>
            </a:pPr>
            <a:r>
              <a:t>var1 = bench_cann_alc["S&amp;P 500 Portfolio"].rolling(window=21).var()</a:t>
            </a:r>
          </a:p>
          <a:p>
            <a:pPr algn="l">
              <a:defRPr sz="1600"/>
            </a:pPr>
            <a:r>
              <a:t>beta1 = cov1 / var1</a:t>
            </a:r>
          </a:p>
        </p:txBody>
      </p:sp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462507"/>
            <a:ext cx="11415487" cy="486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ctrTitle"/>
          </p:nvPr>
        </p:nvSpPr>
        <p:spPr>
          <a:xfrm>
            <a:off x="1571361" y="197591"/>
            <a:ext cx="9133511" cy="1109407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t>cov2 = bench_cann_alc["Cannabis Portfolio"].rolling(window=21).cov(bench_cann_alc["S&amp;P 500 Portfolio"])</a:t>
            </a:r>
          </a:p>
          <a:p>
            <a:pPr algn="l">
              <a:defRPr sz="1600"/>
            </a:pPr>
            <a:r>
              <a:t>var2 = bench_cann_alc["S&amp;P 500 Portfolio"].rolling(window=21).var()</a:t>
            </a:r>
          </a:p>
          <a:p>
            <a:pPr algn="l">
              <a:defRPr sz="1600"/>
            </a:pPr>
            <a:r>
              <a:t>beta2 = cov2 / var2</a:t>
            </a:r>
          </a:p>
        </p:txBody>
      </p:sp>
      <p:pic>
        <p:nvPicPr>
          <p:cNvPr id="1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1447993"/>
            <a:ext cx="11531601" cy="4919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xfrm>
            <a:off x="2314776" y="76786"/>
            <a:ext cx="7851118" cy="1109407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t>bench_sharpe_ratio = (bench_cann_alc.mean() * 252) / (bench_cann_alc.std() *np.sqrt(252))</a:t>
            </a:r>
          </a:p>
          <a:p>
            <a:pPr algn="l">
              <a:defRPr sz="1600"/>
            </a:pPr>
            <a:r>
              <a:t>bench_sharpe_ratio</a:t>
            </a:r>
          </a:p>
        </p:txBody>
      </p:sp>
      <p:pic>
        <p:nvPicPr>
          <p:cNvPr id="1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544150"/>
            <a:ext cx="11261271" cy="481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ctrTitle"/>
          </p:nvPr>
        </p:nvSpPr>
        <p:spPr>
          <a:xfrm>
            <a:off x="3151119" y="736565"/>
            <a:ext cx="6447924" cy="1109408"/>
          </a:xfrm>
          <a:prstGeom prst="rect">
            <a:avLst/>
          </a:prstGeom>
        </p:spPr>
        <p:txBody>
          <a:bodyPr/>
          <a:lstStyle/>
          <a:p>
            <a:pPr algn="l" defTabSz="758951">
              <a:defRPr sz="996"/>
            </a:pPr>
            <a:r>
              <a:t>rolling_beta_combined =pd.concat([beta1, beta2], axis="columns")</a:t>
            </a:r>
          </a:p>
          <a:p>
            <a:pPr algn="l" defTabSz="758951">
              <a:defRPr sz="996"/>
            </a:pPr>
            <a:r>
              <a:t>rolling_beta_combined.rename(columns={ 0 :"Alcohol", 1 :"Cannabis" }, inplace=True)</a:t>
            </a:r>
          </a:p>
          <a:p>
            <a:pPr algn="l" defTabSz="758951">
              <a:defRPr sz="996"/>
            </a:pPr>
            <a:r>
              <a:t>rolling_beta_combined.hvplot(</a:t>
            </a:r>
          </a:p>
          <a:p>
            <a:pPr algn="l" defTabSz="758951">
              <a:defRPr sz="996"/>
            </a:pPr>
            <a:r>
              <a:t>    xlabel = "Date",</a:t>
            </a:r>
          </a:p>
          <a:p>
            <a:pPr algn="l" defTabSz="758951">
              <a:defRPr sz="996"/>
            </a:pPr>
            <a:r>
              <a:t>    ylabel = "Beta",</a:t>
            </a:r>
          </a:p>
          <a:p>
            <a:pPr algn="l" defTabSz="758951">
              <a:defRPr sz="996"/>
            </a:pPr>
            <a:r>
              <a:t>    label = "Combined Portfolio Rolling 21-Day Beta",</a:t>
            </a:r>
          </a:p>
          <a:p>
            <a:pPr algn="l" defTabSz="758951">
              <a:defRPr sz="996"/>
            </a:pPr>
            <a:r>
              <a:t>    rot=45</a:t>
            </a:r>
          </a:p>
          <a:p>
            <a:pPr algn="l" defTabSz="758951">
              <a:defRPr sz="996"/>
            </a:pPr>
            <a:r>
              <a:t>)</a:t>
            </a:r>
          </a:p>
        </p:txBody>
      </p:sp>
      <p:pic>
        <p:nvPicPr>
          <p:cNvPr id="11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3" y="1745357"/>
            <a:ext cx="11119712" cy="4766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Definitions and referential visualizations</a:t>
            </a:r>
          </a:p>
        </p:txBody>
      </p:sp>
      <p:sp>
        <p:nvSpPr>
          <p:cNvPr id="11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35333"/>
            <a:ext cx="10515600" cy="4741630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https://www.investopedia.com/terms/s/sharperatio.asp#toc-what-is-a-good-sharpe-ratio</a:t>
            </a:r>
          </a:p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https://www.investopedia.com/investing/beta-know-risk/#:~:text=A%20stock%20that%20swings%20more,risk%20but%20also%20lower%20returns</a:t>
            </a:r>
            <a:r>
              <a:t>.</a:t>
            </a:r>
          </a:p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https://www.investopedia.com/terms/c/cumulativereturn.asp</a:t>
            </a:r>
          </a:p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https://www.investopedia.com/articles/investing/122215/spy-spdr-sp-500-trust-etf.asp</a:t>
            </a:r>
          </a:p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https://public.tableau.com/app/profile/victor.d.pr./viz/shared/P8XMKYCX5</a:t>
            </a:r>
          </a:p>
          <a:p>
            <a:pPr>
              <a:defRPr sz="25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https://public.tableau.com/app/profile/ashishbidap/viz/CannabisMarketAnalysis-COMA-Dashboard/Dashboard1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Office PowerPoint</Application>
  <PresentationFormat>Widescreen</PresentationFormat>
  <Paragraphs>126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Menlo Regular</vt:lpstr>
      <vt:lpstr>office theme</vt:lpstr>
      <vt:lpstr> df_alc_data.hvplot(     xlabel = "Date",     ylabel = "Share Price",     label = "Alcohol Stocks - Closing Prices" )</vt:lpstr>
      <vt:lpstr>df_cann_data.hvplot(     xlabel = "Date",     ylabel = "Share Price",     label = "Cannabis Stocks - Closing Prices" )</vt:lpstr>
      <vt:lpstr>combined_returns = pd.concat([alc_portfolio_returns, cann_portfolio_returns],axis="columns", join= "inner") combined_returns.columns= ["Alcohol Portfolio", "Cannabis Portfolio"] combined_returns.dropna()</vt:lpstr>
      <vt:lpstr>sharpe_ratio = (cumulative_returns.mean() * 252) / (cumulative_returns.std() *np.sqrt(252)) sharpe_ratio</vt:lpstr>
      <vt:lpstr>TITLE HEREcov1 = bench_cann_alc["Alcohol Portfolio"].rolling(window=21).cov(bench_cann_alc["S&amp;P 500 Portfolio"]) var1 = bench_cann_alc["S&amp;P 500 Portfolio"].rolling(window=21).var() beta1 = cov1 / var1</vt:lpstr>
      <vt:lpstr>cov2 = bench_cann_alc["Cannabis Portfolio"].rolling(window=21).cov(bench_cann_alc["S&amp;P 500 Portfolio"]) var2 = bench_cann_alc["S&amp;P 500 Portfolio"].rolling(window=21).var() beta2 = cov2 / var2</vt:lpstr>
      <vt:lpstr>bench_sharpe_ratio = (bench_cann_alc.mean() * 252) / (bench_cann_alc.std() *np.sqrt(252)) bench_sharpe_ratio</vt:lpstr>
      <vt:lpstr>rolling_beta_combined =pd.concat([beta1, beta2], axis="columns") rolling_beta_combined.rename(columns={ 0 :"Alcohol", 1 :"Cannabis" }, inplace=True) rolling_beta_combined.hvplot(     xlabel = "Date",     ylabel = "Beta",     label = "Combined Portfolio Rolling 21-Day Beta",     rot=45 )</vt:lpstr>
      <vt:lpstr>Definitions and referential visualizations</vt:lpstr>
      <vt:lpstr>Alcohol Stock Investor Relations Links</vt:lpstr>
      <vt:lpstr>Cannabis Stock Investor Relations Links</vt:lpstr>
      <vt:lpstr>Documentation</vt:lpstr>
      <vt:lpstr>Drink Up?   or  Up in SMOTE?</vt:lpstr>
      <vt:lpstr>PowerPoint Presentation</vt:lpstr>
      <vt:lpstr>Machine Learning:  Trading Algo</vt:lpstr>
      <vt:lpstr>bench_cumulative_returns = (1 + bench_cann_alc).cumprod() - 1 bench_cumulative_returns.hvplot(     ylabel = "Cumulative Returns",     xlabel = "Date",     label = "Cumulative Returns for Alcohol and Cannabis vs. S&amp;P 500" )</vt:lpstr>
      <vt:lpstr>Long Algo:  BUD</vt:lpstr>
      <vt:lpstr>Training Report:  BUD</vt:lpstr>
      <vt:lpstr>BUD - Testing Report</vt:lpstr>
      <vt:lpstr>Short Algo:  VFF</vt:lpstr>
      <vt:lpstr>Training Report:  VFF</vt:lpstr>
      <vt:lpstr>Testing Report:  VFF</vt:lpstr>
      <vt:lpstr>Window Size:  2</vt:lpstr>
      <vt:lpstr>LSTM Model 1:  Compares Alcohol Stock Data to SP500- Parameters had to be adjusted continuously to produce a good model. Results were mostly underfit; however, I was able to get a slightly better model by reducing the window size.</vt:lpstr>
      <vt:lpstr>Window Size 2:  Real vs Predicted</vt:lpstr>
      <vt:lpstr>Window Size:  10</vt:lpstr>
      <vt:lpstr>LSTM Model 2:  Compares Cannabis Stock Data to SP500- the model did perform well with a window size of 10 with slight adjustments to the parameters.</vt:lpstr>
      <vt:lpstr>Window Size 10:  Real vs Predicted</vt:lpstr>
      <vt:lpstr>Random Forest:  Regression</vt:lpstr>
      <vt:lpstr>Random Forest Regression:  Results</vt:lpstr>
      <vt:lpstr>Linear Regression</vt:lpstr>
      <vt:lpstr>Project 2 - Scope</vt:lpstr>
      <vt:lpstr>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df_alc_data.hvplot(     xlabel = "Date",     ylabel = "Share Price",     label = "Alcohol Stocks - Closing Prices" )</dc:title>
  <dc:creator>Michael Foley</dc:creator>
  <cp:lastModifiedBy>Michael Foley</cp:lastModifiedBy>
  <cp:revision>1</cp:revision>
  <dcterms:modified xsi:type="dcterms:W3CDTF">2022-07-14T21:53:40Z</dcterms:modified>
</cp:coreProperties>
</file>